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98" r:id="rId2"/>
    <p:sldId id="438" r:id="rId3"/>
    <p:sldId id="2614" r:id="rId4"/>
    <p:sldId id="2610" r:id="rId5"/>
    <p:sldId id="439" r:id="rId6"/>
    <p:sldId id="448" r:id="rId7"/>
  </p:sldIdLst>
  <p:sldSz cx="12192000" cy="6858000"/>
  <p:notesSz cx="6858000" cy="9144000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5" autoAdjust="0"/>
    <p:restoredTop sz="94243" autoAdjust="0"/>
  </p:normalViewPr>
  <p:slideViewPr>
    <p:cSldViewPr snapToGrid="0">
      <p:cViewPr>
        <p:scale>
          <a:sx n="113" d="100"/>
          <a:sy n="113" d="100"/>
        </p:scale>
        <p:origin x="1400" y="211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5" Type="http://schemas.openxmlformats.org/officeDocument/2006/relationships/slide" Target="slides/slide6.xml"/><Relationship Id="rId4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13.09.25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2587594-184F-34EE-BAE6-27EC49DA20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00" y="6411600"/>
            <a:ext cx="1952586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DAA5CDB-41C4-365E-4C45-3DDFC7D4F4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400" y="6411600"/>
            <a:ext cx="1952586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5F63824-1B8E-0E7D-1883-91B4EE6DBF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400" y="6411600"/>
            <a:ext cx="1952586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A3BE26-BBD5-17D3-6138-D529466666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00" y="6411600"/>
            <a:ext cx="1952586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5BFB1-DAEF-7796-3991-0309D3FC94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00" y="6411600"/>
            <a:ext cx="1952586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4A1D27-60AA-D9D7-2320-A477222D5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0400" y="641181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4247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  <p15:guide id="13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tags" Target="../tags/tag8.xml"/><Relationship Id="rId21" Type="http://schemas.openxmlformats.org/officeDocument/2006/relationships/image" Target="../media/image18.svg"/><Relationship Id="rId7" Type="http://schemas.openxmlformats.org/officeDocument/2006/relationships/tags" Target="../tags/tag12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tags" Target="../tags/tag7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21.png"/><Relationship Id="rId5" Type="http://schemas.openxmlformats.org/officeDocument/2006/relationships/tags" Target="../tags/tag10.xml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tags" Target="../tags/tag15.xml"/><Relationship Id="rId19" Type="http://schemas.openxmlformats.org/officeDocument/2006/relationships/image" Target="../media/image16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746809422005171" TargetMode="External"/><Relationship Id="rId2" Type="http://schemas.openxmlformats.org/officeDocument/2006/relationships/hyperlink" Target="https://pubmed.ncbi.nlm.nih.gov/32768053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pubmed.ncbi.nlm.nih.gov/3843429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noProof="0" dirty="0"/>
              <a:t>Hypertension Detection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Feature Extraction and Selection for XBG Model</a:t>
            </a:r>
          </a:p>
          <a:p>
            <a:r>
              <a:rPr lang="en-US" noProof="0" dirty="0"/>
              <a:t>Victor Hug</a:t>
            </a:r>
          </a:p>
          <a:p>
            <a:r>
              <a:rPr lang="en-US" noProof="0" dirty="0"/>
              <a:t>16.09.2025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79999B8-59A7-49EF-8F8E-0C7F3F06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3171D64-8DBD-4B52-8716-A11BDCD2A2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noProof="0" dirty="0"/>
              <a:t>Representation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1111386-C5DE-44F9-BEC4-ED4157F07C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4"/>
            <a:r>
              <a:rPr lang="en-US" sz="1400" noProof="0" dirty="0"/>
              <a:t>Most features return other arrays („signals“), for which different properties can be used as input features for the model. </a:t>
            </a:r>
          </a:p>
          <a:p>
            <a:r>
              <a:rPr lang="en-US" sz="1400" noProof="0" dirty="0"/>
              <a:t>Default property selection: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mean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std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min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max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kurtosis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skewness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median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var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sum</a:t>
            </a:r>
          </a:p>
          <a:p>
            <a:pPr marL="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noProof="0" dirty="0"/>
              <a:t>variance coefficient</a:t>
            </a:r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955BC0B-12E8-47DE-809A-6ACFB0AF558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noProof="0" dirty="0"/>
              <a:t>Feature Selection				</a:t>
            </a:r>
            <a:r>
              <a:rPr lang="en-US" sz="1400" noProof="0" dirty="0"/>
              <a:t>200+ Feature Options: see </a:t>
            </a:r>
            <a:r>
              <a:rPr lang="en-US" sz="1400" noProof="0" dirty="0" err="1"/>
              <a:t>feature_comp.py</a:t>
            </a:r>
            <a:r>
              <a:rPr lang="en-US" sz="1400" noProof="0" dirty="0"/>
              <a:t> / </a:t>
            </a:r>
            <a:r>
              <a:rPr lang="en-US" sz="1400" noProof="0" dirty="0" err="1"/>
              <a:t>optimization.ipynb</a:t>
            </a:r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1324523-B01A-4C3D-9440-6A7CACA074A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noProof="0" dirty="0"/>
              <a:t>|    16.09.2025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C02055-69B7-4B68-AD4C-4B055A52AF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|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6289AC-B262-4509-9D9F-C0A9EFACEA8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A94DED-CCDF-4BEF-9648-0A6FA9C2B4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0" dirty="0"/>
              <a:t>Examples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DF71F42-752A-439B-8F49-BC01BB654B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1400" b="1" noProof="0" dirty="0"/>
              <a:t>Blood Pressure (ABP):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Systolic Peaks, Diastolic Peaks,</a:t>
            </a:r>
            <a:br>
              <a:rPr lang="en-US" sz="1400" noProof="0" dirty="0"/>
            </a:br>
            <a:r>
              <a:rPr lang="en-US" sz="1400" noProof="0" dirty="0"/>
              <a:t>     Distal Peaks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Pulse Pressure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Systolic–Diastolic Time Difference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Pulse Transit Time (with PPG)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Heart Rate (ABP-derived)</a:t>
            </a:r>
          </a:p>
          <a:p>
            <a:r>
              <a:rPr lang="en-US" sz="1400" b="1" noProof="0" dirty="0"/>
              <a:t>Electrocardiogram (ECG):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Heart Rate (ECG-derived)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Low-Frequency Power, High-Frequency Power, LF/HF Ratio</a:t>
            </a:r>
          </a:p>
          <a:p>
            <a:pPr marL="0" lvl="1">
              <a:spcBef>
                <a:spcPts val="0"/>
              </a:spcBef>
            </a:pPr>
            <a:r>
              <a:rPr lang="en-US" sz="1400" noProof="0" dirty="0"/>
              <a:t>LF/HF Ratio</a:t>
            </a:r>
          </a:p>
          <a:p>
            <a:pPr marL="0" lvl="1"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b="1" noProof="0" dirty="0" err="1"/>
              <a:t>Photoplethysmogram</a:t>
            </a:r>
            <a:r>
              <a:rPr lang="en-US" sz="1400" b="1" noProof="0" dirty="0"/>
              <a:t> (PPG):</a:t>
            </a:r>
          </a:p>
          <a:p>
            <a:pPr lvl="1">
              <a:spcBef>
                <a:spcPts val="0"/>
              </a:spcBef>
            </a:pPr>
            <a:r>
              <a:rPr lang="en-US" sz="1400" noProof="0" dirty="0"/>
              <a:t>Harmonic Ratio (H2/H1)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1877247-65F5-47AC-87C3-71C752D04E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400" b="1" noProof="0" dirty="0"/>
              <a:t>Raw Signals</a:t>
            </a:r>
            <a:endParaRPr lang="en-US" sz="1400" noProof="0" dirty="0"/>
          </a:p>
          <a:p>
            <a:pPr marL="33120" lvl="1">
              <a:spcBef>
                <a:spcPts val="0"/>
              </a:spcBef>
            </a:pPr>
            <a:r>
              <a:rPr lang="en-US" sz="1400" noProof="0" dirty="0"/>
              <a:t>ECG (lead II, V)</a:t>
            </a:r>
          </a:p>
          <a:p>
            <a:pPr marL="33120" lvl="1">
              <a:spcBef>
                <a:spcPts val="0"/>
              </a:spcBef>
            </a:pPr>
            <a:r>
              <a:rPr lang="en-US" sz="1400" noProof="0" dirty="0"/>
              <a:t>ABP</a:t>
            </a:r>
          </a:p>
          <a:p>
            <a:pPr marL="33120" lvl="1">
              <a:spcBef>
                <a:spcPts val="0"/>
              </a:spcBef>
            </a:pPr>
            <a:r>
              <a:rPr lang="en-US" sz="1400" noProof="0" dirty="0"/>
              <a:t>PPG</a:t>
            </a:r>
          </a:p>
          <a:p>
            <a:pPr marL="33120" lvl="1">
              <a:spcBef>
                <a:spcPts val="0"/>
              </a:spcBef>
            </a:pPr>
            <a:endParaRPr lang="en-US" sz="1400" noProof="0" dirty="0"/>
          </a:p>
          <a:p>
            <a:pPr marL="0" indent="-386280">
              <a:spcBef>
                <a:spcPts val="0"/>
              </a:spcBef>
            </a:pPr>
            <a:r>
              <a:rPr lang="en-US" sz="1400" b="1" noProof="0" dirty="0"/>
              <a:t>No </a:t>
            </a:r>
            <a:r>
              <a:rPr lang="en-US" sz="1400" b="1" noProof="0" dirty="0" err="1"/>
              <a:t>Capnogram</a:t>
            </a:r>
            <a:r>
              <a:rPr lang="en-US" sz="1400" b="1" noProof="0" dirty="0"/>
              <a:t> used, due to lack of usage in other studies [1] [2]</a:t>
            </a:r>
          </a:p>
          <a:p>
            <a:pPr marL="0" indent="-386280"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b="1" noProof="0" dirty="0"/>
              <a:t>Spectral Information:</a:t>
            </a:r>
            <a:endParaRPr lang="en-US" sz="1400" noProof="0" dirty="0"/>
          </a:p>
          <a:p>
            <a:pPr lvl="1">
              <a:spcBef>
                <a:spcPts val="0"/>
              </a:spcBef>
            </a:pPr>
            <a:r>
              <a:rPr lang="en-US" sz="1400" noProof="0" dirty="0"/>
              <a:t>Wavelet Entropies (all)</a:t>
            </a:r>
          </a:p>
          <a:p>
            <a:pPr lvl="1">
              <a:spcBef>
                <a:spcPts val="0"/>
              </a:spcBef>
            </a:pPr>
            <a:r>
              <a:rPr lang="en-US" sz="1400" noProof="0" dirty="0"/>
              <a:t>Spectral Centroid (all)</a:t>
            </a:r>
          </a:p>
          <a:p>
            <a:r>
              <a:rPr lang="en-US" sz="1400" b="1" noProof="0" dirty="0"/>
              <a:t>Filter:</a:t>
            </a:r>
            <a:br>
              <a:rPr lang="en-US" sz="1400" b="1" noProof="0" dirty="0"/>
            </a:br>
            <a:r>
              <a:rPr lang="en-US" sz="1400" noProof="0" dirty="0"/>
              <a:t>Band-Pass was used for some signals. With both filtered and unfiltered signals used</a:t>
            </a:r>
            <a:endParaRPr lang="en-US" sz="1400" b="1" noProof="0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3E77FA-8062-4698-AACC-27FB336FB6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0" dirty="0"/>
              <a:t>Spectral &amp; Waveform</a:t>
            </a:r>
          </a:p>
        </p:txBody>
      </p:sp>
    </p:spTree>
    <p:extLst>
      <p:ext uri="{BB962C8B-B14F-4D97-AF65-F5344CB8AC3E}">
        <p14:creationId xmlns:p14="http://schemas.microsoft.com/office/powerpoint/2010/main" val="266043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9551-F2BC-16DE-AD87-04588EA3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59A2A-C8EE-9701-9791-7E0AAC8C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8459507-5050-6630-DEF2-BC015B7A15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noProof="0" dirty="0"/>
              <a:t>Genetic Feature Selection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39A3C1F-7CB8-5378-B370-36802DD89F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600" noProof="0" dirty="0">
                <a:solidFill>
                  <a:schemeClr val="tx2"/>
                </a:solidFill>
              </a:rPr>
              <a:t>Evolutionary Optimization for Feature Selection</a:t>
            </a:r>
            <a:br>
              <a:rPr lang="en-US" sz="1600" noProof="0" dirty="0">
                <a:solidFill>
                  <a:schemeClr val="tx2"/>
                </a:solidFill>
              </a:rPr>
            </a:br>
            <a:r>
              <a:rPr lang="en-US" sz="1600" noProof="0" dirty="0">
                <a:solidFill>
                  <a:schemeClr val="tx2"/>
                </a:solidFill>
              </a:rPr>
              <a:t>(by </a:t>
            </a:r>
            <a:r>
              <a:rPr lang="en-US" sz="1600" noProof="0" dirty="0" err="1">
                <a:solidFill>
                  <a:schemeClr val="tx2"/>
                </a:solidFill>
              </a:rPr>
              <a:t>sklearn_genetic</a:t>
            </a:r>
            <a:r>
              <a:rPr lang="en-US" sz="1600" noProof="0" dirty="0">
                <a:solidFill>
                  <a:schemeClr val="tx2"/>
                </a:solidFill>
              </a:rPr>
              <a:t>)</a:t>
            </a:r>
            <a:br>
              <a:rPr lang="en-US" sz="1600" noProof="0" dirty="0">
                <a:solidFill>
                  <a:schemeClr val="tx2"/>
                </a:solidFill>
              </a:rPr>
            </a:br>
            <a:br>
              <a:rPr lang="en-US" sz="1600" noProof="0" dirty="0"/>
            </a:br>
            <a:r>
              <a:rPr lang="en-US" sz="1600" noProof="0" dirty="0"/>
              <a:t>Tested with different properties:</a:t>
            </a:r>
          </a:p>
          <a:p>
            <a:pPr marL="0" indent="-28575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max features</a:t>
            </a:r>
          </a:p>
          <a:p>
            <a:pPr marL="0" indent="-28575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goal metric</a:t>
            </a:r>
          </a:p>
          <a:p>
            <a:pPr marL="0" indent="-28575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estimators</a:t>
            </a:r>
          </a:p>
          <a:p>
            <a:pPr marL="0" indent="-28575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max depth</a:t>
            </a:r>
            <a:br>
              <a:rPr lang="en-US" sz="1700" noProof="0" dirty="0"/>
            </a:br>
            <a:endParaRPr lang="en-US" sz="1700" noProof="0" dirty="0"/>
          </a:p>
          <a:p>
            <a:pPr marL="0">
              <a:spcBef>
                <a:spcPts val="600"/>
              </a:spcBef>
              <a:buClr>
                <a:schemeClr val="tx1"/>
              </a:buClr>
            </a:pPr>
            <a:r>
              <a:rPr lang="en-US" sz="1600" noProof="0" dirty="0" err="1"/>
              <a:t>StandardScaler</a:t>
            </a:r>
            <a:r>
              <a:rPr lang="en-US" sz="1600" noProof="0" dirty="0"/>
              <a:t> Pipeline was integrated into optimization at a later stage.</a:t>
            </a:r>
          </a:p>
          <a:p>
            <a:pPr marL="0">
              <a:spcBef>
                <a:spcPts val="600"/>
              </a:spcBef>
              <a:buClr>
                <a:schemeClr val="tx1"/>
              </a:buClr>
            </a:pPr>
            <a:r>
              <a:rPr lang="en-US" sz="1600" dirty="0"/>
              <a:t>Outlier Removal as well, however this could not be used in the main training pipeline, due to fixed </a:t>
            </a:r>
            <a:r>
              <a:rPr lang="en-US" sz="1600" dirty="0" err="1"/>
              <a:t>main.py</a:t>
            </a:r>
            <a:endParaRPr lang="en-US" sz="1600" noProof="0" dirty="0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0688F1F6-4B01-B00C-202B-6631FF3223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noProof="0" dirty="0"/>
              <a:t>Feature Selection Optimization 					             	</a:t>
            </a:r>
            <a:r>
              <a:rPr lang="en-US" sz="1600" noProof="0" dirty="0"/>
              <a:t>see </a:t>
            </a:r>
            <a:r>
              <a:rPr lang="en-US" sz="1600" noProof="0" dirty="0" err="1"/>
              <a:t>optimization.ipynb</a:t>
            </a:r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33E3DA1-BB1E-B25D-5E04-CB6E6848DFC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noProof="0" dirty="0"/>
              <a:t>|    16.09.2025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4D22CF-B883-C26C-3909-283065DA39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811843" y="6508546"/>
            <a:ext cx="7296537" cy="217417"/>
          </a:xfrm>
        </p:spPr>
        <p:txBody>
          <a:bodyPr/>
          <a:lstStyle/>
          <a:p>
            <a:r>
              <a:rPr lang="en-US" noProof="0" dirty="0"/>
              <a:t> |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DD8835-7A5D-0058-B5A8-22B88E4A90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CD4655C-5466-7456-C7AC-F93D7BDF37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0" dirty="0"/>
              <a:t>Possibilities &amp; Limitations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F0D9E9-4922-3F48-A339-96F933D84D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600" noProof="0" dirty="0"/>
              <a:t>Possibilities:</a:t>
            </a:r>
          </a:p>
          <a:p>
            <a:pPr marL="298350" indent="-285750"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Handles 200+ Features and Millions of Combinations</a:t>
            </a:r>
          </a:p>
          <a:p>
            <a:pPr marL="298350" indent="-285750"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Directly optimizing for different metrics</a:t>
            </a:r>
          </a:p>
          <a:p>
            <a:pPr>
              <a:spcBef>
                <a:spcPts val="300"/>
              </a:spcBef>
            </a:pPr>
            <a:endParaRPr lang="en-US" sz="1600" noProof="0" dirty="0"/>
          </a:p>
          <a:p>
            <a:pPr>
              <a:spcBef>
                <a:spcPts val="300"/>
              </a:spcBef>
            </a:pPr>
            <a:endParaRPr lang="en-US" sz="1600" noProof="0" dirty="0"/>
          </a:p>
          <a:p>
            <a:pPr>
              <a:spcBef>
                <a:spcPts val="300"/>
              </a:spcBef>
            </a:pPr>
            <a:r>
              <a:rPr lang="en-US" sz="1600" noProof="0" dirty="0"/>
              <a:t>Limitations:</a:t>
            </a:r>
          </a:p>
          <a:p>
            <a:pPr marL="298350" indent="-285750"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Performance depends on configuration (genetic parameter, </a:t>
            </a:r>
            <a:r>
              <a:rPr lang="en-US" sz="1600" noProof="0" dirty="0" err="1"/>
              <a:t>max_features</a:t>
            </a:r>
            <a:r>
              <a:rPr lang="en-US" sz="1600" noProof="0" dirty="0"/>
              <a:t> etc.)</a:t>
            </a:r>
          </a:p>
          <a:p>
            <a:pPr marL="298350" indent="-285750"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May not fully represent the pipeline in </a:t>
            </a:r>
            <a:r>
              <a:rPr lang="en-US" sz="1600" noProof="0" dirty="0" err="1"/>
              <a:t>model.py</a:t>
            </a:r>
            <a:r>
              <a:rPr lang="en-US" sz="1600" noProof="0" dirty="0"/>
              <a:t>, so not directly optimizing for that</a:t>
            </a:r>
          </a:p>
          <a:p>
            <a:pPr marL="298350" indent="-285750">
              <a:spcBef>
                <a:spcPts val="3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Optimizer usually returns feature sets that are almost as big as the configured </a:t>
            </a:r>
            <a:r>
              <a:rPr lang="en-US" sz="1600" dirty="0" err="1"/>
              <a:t>max_features</a:t>
            </a: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23832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6EEED7-0915-4F6F-AAE4-1CDA9FBDA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dirty="0"/>
              <a:t>|    16.09.2025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AD51CC-B2DE-48BC-B610-8AE9DC5D63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| Universität Augsburg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DF9BD2-9228-4AFC-9AA0-CDFD572D97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208E0-8947-3562-EF87-00DAA88F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1350680" cy="1018800"/>
          </a:xfrm>
        </p:spPr>
        <p:txBody>
          <a:bodyPr/>
          <a:lstStyle/>
          <a:p>
            <a:r>
              <a:rPr lang="en-US" noProof="0" dirty="0"/>
              <a:t>Results			</a:t>
            </a:r>
            <a:r>
              <a:rPr lang="en-US" sz="1400" noProof="0" dirty="0"/>
              <a:t>	   (to change the version, replace “</a:t>
            </a:r>
            <a:r>
              <a:rPr lang="en-US" sz="1400" noProof="0" dirty="0" err="1"/>
              <a:t>selected_features_select</a:t>
            </a:r>
            <a:r>
              <a:rPr lang="en-US" sz="1400" noProof="0" dirty="0"/>
              <a:t>” in </a:t>
            </a:r>
            <a:r>
              <a:rPr lang="en-US" sz="1400" noProof="0" dirty="0" err="1"/>
              <a:t>feature_comp.py</a:t>
            </a:r>
            <a:r>
              <a:rPr lang="en-US" sz="1400" noProof="0" dirty="0"/>
              <a:t>)</a:t>
            </a:r>
            <a:endParaRPr lang="en-US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4EB3C-D941-940E-5337-9F95C58C84D9}"/>
              </a:ext>
            </a:extLst>
          </p:cNvPr>
          <p:cNvSpPr txBox="1"/>
          <p:nvPr/>
        </p:nvSpPr>
        <p:spPr>
          <a:xfrm>
            <a:off x="856469" y="3090031"/>
            <a:ext cx="34690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 dirty="0"/>
              <a:t>V1: 73 Features </a:t>
            </a:r>
            <a:r>
              <a:rPr lang="en-US" sz="1600" i="1" noProof="0" dirty="0"/>
              <a:t>Tuned for Precision</a:t>
            </a:r>
            <a:br>
              <a:rPr lang="en-US" sz="1600" noProof="0" dirty="0"/>
            </a:br>
            <a:r>
              <a:rPr lang="en-US" sz="1600" noProof="0" dirty="0"/>
              <a:t>	</a:t>
            </a:r>
            <a:r>
              <a:rPr lang="en-US" sz="1400" noProof="0" dirty="0"/>
              <a:t>Max 75 Features</a:t>
            </a:r>
          </a:p>
          <a:p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157CD-9E32-7E60-6D1A-4F43FF758522}"/>
              </a:ext>
            </a:extLst>
          </p:cNvPr>
          <p:cNvSpPr txBox="1"/>
          <p:nvPr/>
        </p:nvSpPr>
        <p:spPr>
          <a:xfrm>
            <a:off x="4507468" y="3090031"/>
            <a:ext cx="35040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v3: 19 Features </a:t>
            </a:r>
            <a:r>
              <a:rPr lang="en-US" sz="1600" i="1" noProof="0" dirty="0"/>
              <a:t>Tuned for AUROC</a:t>
            </a:r>
          </a:p>
          <a:p>
            <a:r>
              <a:rPr lang="en-US" sz="1600" noProof="0" dirty="0"/>
              <a:t>	</a:t>
            </a:r>
            <a:r>
              <a:rPr lang="en-US" sz="1400" noProof="0" dirty="0"/>
              <a:t>Max 30 Features</a:t>
            </a:r>
            <a:endParaRPr lang="en-US" sz="1600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889C1-19F3-01E9-669B-FBC8B2E43F27}"/>
              </a:ext>
            </a:extLst>
          </p:cNvPr>
          <p:cNvSpPr txBox="1"/>
          <p:nvPr/>
        </p:nvSpPr>
        <p:spPr>
          <a:xfrm>
            <a:off x="8231017" y="3090031"/>
            <a:ext cx="3610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 dirty="0"/>
              <a:t>V5: 37 Features </a:t>
            </a:r>
            <a:r>
              <a:rPr lang="en-US" sz="1600" i="1" noProof="0" dirty="0"/>
              <a:t>Tuned for AUPRC</a:t>
            </a:r>
            <a:endParaRPr lang="en-US" i="1" noProof="0" dirty="0"/>
          </a:p>
          <a:p>
            <a:pPr algn="ctr"/>
            <a:r>
              <a:rPr lang="en-US" sz="1400" noProof="0" dirty="0"/>
              <a:t>Somehow did not go for the .8 AUPRC with</a:t>
            </a:r>
          </a:p>
          <a:p>
            <a:pPr algn="ctr"/>
            <a:r>
              <a:rPr lang="en-US" sz="1400" noProof="0" dirty="0"/>
              <a:t>0 TP in Confusion Matrix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92B7FA-879D-0C9A-D2C1-51FF05D22D16}"/>
              </a:ext>
            </a:extLst>
          </p:cNvPr>
          <p:cNvSpPr txBox="1"/>
          <p:nvPr/>
        </p:nvSpPr>
        <p:spPr>
          <a:xfrm>
            <a:off x="719399" y="1122468"/>
            <a:ext cx="108976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noProof="0" dirty="0"/>
              <a:t>These Features were often represented in the selections (</a:t>
            </a:r>
            <a:r>
              <a:rPr lang="en-US" sz="1600" u="sng" noProof="0" dirty="0" err="1"/>
              <a:t>Geneticly</a:t>
            </a:r>
            <a:r>
              <a:rPr lang="en-US" sz="1600" u="sng" noProof="0" dirty="0"/>
              <a:t> Optimized):</a:t>
            </a:r>
          </a:p>
          <a:p>
            <a:r>
              <a:rPr lang="en-US" sz="1400" noProof="0" dirty="0"/>
              <a:t>ABP Peaks (Syst, </a:t>
            </a:r>
            <a:r>
              <a:rPr lang="en-US" sz="1400" noProof="0" dirty="0" err="1"/>
              <a:t>Dist</a:t>
            </a:r>
            <a:r>
              <a:rPr lang="en-US" sz="1400" noProof="0" dirty="0"/>
              <a:t>), Pulse Transit Time (PTT), Wavelet Entropies, Pulse Pressure, </a:t>
            </a:r>
            <a:r>
              <a:rPr lang="en-US" sz="1400" noProof="0" dirty="0" err="1"/>
              <a:t>Dist</a:t>
            </a:r>
            <a:r>
              <a:rPr lang="en-US" sz="1400" noProof="0" dirty="0"/>
              <a:t>-Syst Time-Difference</a:t>
            </a:r>
          </a:p>
          <a:p>
            <a:endParaRPr lang="en-US" noProof="0" dirty="0"/>
          </a:p>
          <a:p>
            <a:r>
              <a:rPr lang="en-US" sz="1600" u="sng" noProof="0" dirty="0"/>
              <a:t>Best Values:</a:t>
            </a:r>
            <a:r>
              <a:rPr lang="en-US" sz="1600" noProof="0" dirty="0"/>
              <a:t> </a:t>
            </a:r>
            <a:r>
              <a:rPr lang="en-US" noProof="0" dirty="0"/>
              <a:t>	</a:t>
            </a:r>
            <a:r>
              <a:rPr lang="en-US" i="1" noProof="0" dirty="0"/>
              <a:t>AUPRC</a:t>
            </a:r>
            <a:r>
              <a:rPr lang="en-US" noProof="0" dirty="0"/>
              <a:t>: </a:t>
            </a:r>
            <a:r>
              <a:rPr lang="en-US" u="sng" noProof="0" dirty="0"/>
              <a:t>0.491</a:t>
            </a:r>
            <a:r>
              <a:rPr lang="en-US" noProof="0" dirty="0"/>
              <a:t> (0.585*)				</a:t>
            </a:r>
            <a:r>
              <a:rPr lang="en-US" i="1" noProof="0" dirty="0"/>
              <a:t>AUROC</a:t>
            </a:r>
            <a:r>
              <a:rPr lang="en-US" noProof="0" dirty="0"/>
              <a:t>: </a:t>
            </a:r>
            <a:r>
              <a:rPr lang="en-US" u="sng" noProof="0" dirty="0"/>
              <a:t>0.989</a:t>
            </a:r>
          </a:p>
          <a:p>
            <a:r>
              <a:rPr lang="en-US" noProof="0" dirty="0"/>
              <a:t>		</a:t>
            </a:r>
            <a:r>
              <a:rPr lang="en-US" sz="1600" i="1" noProof="0" dirty="0"/>
              <a:t>*after filtering for faulty data (about one dozen samples) </a:t>
            </a:r>
          </a:p>
          <a:p>
            <a:endParaRPr lang="en-US" noProof="0" dirty="0"/>
          </a:p>
          <a:p>
            <a:r>
              <a:rPr lang="en-US" sz="1600" b="1" noProof="0" dirty="0">
                <a:solidFill>
                  <a:schemeClr val="tx2"/>
                </a:solidFill>
              </a:rPr>
              <a:t>Runs made by </a:t>
            </a:r>
            <a:r>
              <a:rPr lang="en-US" sz="1600" b="1" noProof="0" dirty="0" err="1">
                <a:solidFill>
                  <a:schemeClr val="tx2"/>
                </a:solidFill>
              </a:rPr>
              <a:t>main.py</a:t>
            </a:r>
            <a:r>
              <a:rPr lang="en-US" sz="1600" b="1" noProof="0" dirty="0">
                <a:solidFill>
                  <a:schemeClr val="tx2"/>
                </a:solidFill>
              </a:rPr>
              <a:t> (no modifications): 			</a:t>
            </a:r>
            <a:r>
              <a:rPr lang="en-US" sz="1100" b="1" dirty="0">
                <a:solidFill>
                  <a:schemeClr val="tx2"/>
                </a:solidFill>
              </a:rPr>
              <a:t>change feature selection version in feature_comp.py:514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pic>
        <p:nvPicPr>
          <p:cNvPr id="33" name="Content Placeholder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215B61-91EA-B025-3359-5F5F6411D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242" y="3852895"/>
            <a:ext cx="3353547" cy="2437532"/>
          </a:xfr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5C2EEE-ADAC-A40F-93F6-72538C6E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59" y="3881559"/>
            <a:ext cx="3329454" cy="240886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8D76C5-22FE-A25B-5B31-17909059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58"/>
          <a:stretch>
            <a:fillRect/>
          </a:stretch>
        </p:blipFill>
        <p:spPr>
          <a:xfrm>
            <a:off x="8231017" y="4115441"/>
            <a:ext cx="3444071" cy="17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1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4B144038-B7EE-4990-9169-01133A0B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1B85EB-6DA2-4EEC-9B99-6D89E0441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346619"/>
            <a:ext cx="2552400" cy="803326"/>
          </a:xfrm>
        </p:spPr>
        <p:txBody>
          <a:bodyPr/>
          <a:lstStyle/>
          <a:p>
            <a:r>
              <a:rPr lang="en-US" noProof="0" dirty="0"/>
              <a:t>Evaluation Metrics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3104622-A8B7-4384-8DBA-832778D991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1885767"/>
            <a:ext cx="2552400" cy="4356989"/>
          </a:xfrm>
        </p:spPr>
        <p:txBody>
          <a:bodyPr/>
          <a:lstStyle/>
          <a:p>
            <a:r>
              <a:rPr lang="en-US" u="sng" noProof="0" dirty="0"/>
              <a:t>AUROC:</a:t>
            </a:r>
            <a:endParaRPr lang="en-US" u="sng" dirty="0"/>
          </a:p>
          <a:p>
            <a:pPr lvl="1"/>
            <a:r>
              <a:rPr lang="en-US" dirty="0"/>
              <a:t>Value is always very high, but this is only due to imbalance</a:t>
            </a:r>
          </a:p>
          <a:p>
            <a:pPr marL="0" lvl="1" indent="0">
              <a:buNone/>
            </a:pPr>
            <a:r>
              <a:rPr lang="en-US" u="sng" noProof="0" dirty="0"/>
              <a:t>AUPRC:</a:t>
            </a:r>
            <a:endParaRPr lang="en-US" u="sng" dirty="0"/>
          </a:p>
          <a:p>
            <a:pPr lvl="1"/>
            <a:r>
              <a:rPr lang="en-US" dirty="0"/>
              <a:t>Highest achieved was 0.8, but the model does not return True Positives, only Negatives in the Confusion Matrix</a:t>
            </a:r>
          </a:p>
          <a:p>
            <a:pPr lvl="1"/>
            <a:r>
              <a:rPr lang="en-US" dirty="0"/>
              <a:t>Due to it being calculated in the probability space, the </a:t>
            </a:r>
            <a:r>
              <a:rPr lang="en-US" dirty="0" err="1"/>
              <a:t>auprc</a:t>
            </a:r>
            <a:r>
              <a:rPr lang="en-US" dirty="0"/>
              <a:t> in some trials was high (&gt;0.8), while the model never returns a </a:t>
            </a:r>
            <a:br>
              <a:rPr lang="en-US" dirty="0"/>
            </a:br>
            <a:r>
              <a:rPr lang="en-US" dirty="0"/>
              <a:t>probability &gt;= 0.5</a:t>
            </a:r>
          </a:p>
          <a:p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49AC58-D027-4EB8-832E-17F87D7BFB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noProof="0" dirty="0"/>
              <a:t>|    16.09.2025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E1AAAB0-B8E4-418E-96A9-AD334E3C0B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|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D21FC03-328C-40B6-A0B1-256361FACC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1C9E526-2DDB-406B-BA38-185F7162E9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346619"/>
            <a:ext cx="2552400" cy="803326"/>
          </a:xfrm>
        </p:spPr>
        <p:txBody>
          <a:bodyPr/>
          <a:lstStyle/>
          <a:p>
            <a:r>
              <a:rPr lang="en-US" noProof="0" dirty="0"/>
              <a:t>Faulty Data can not be filtered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93F0063-2443-435B-8C6C-6B31799941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1794933"/>
            <a:ext cx="2552400" cy="4447823"/>
          </a:xfrm>
        </p:spPr>
        <p:txBody>
          <a:bodyPr/>
          <a:lstStyle/>
          <a:p>
            <a:r>
              <a:rPr lang="en-US" noProof="0" dirty="0"/>
              <a:t>No possibility to remove faulty data (like interrupted ABP) </a:t>
            </a:r>
          </a:p>
          <a:p>
            <a:r>
              <a:rPr lang="en-US" noProof="0" dirty="0"/>
              <a:t>Using the filtered dataset for training results in increased True positives (up to 27 TP) and higher AUPRC (+0.1)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You can see and test the removal of faulty data in „</a:t>
            </a:r>
            <a:r>
              <a:rPr lang="en-US" noProof="0" dirty="0" err="1">
                <a:solidFill>
                  <a:schemeClr val="tx2"/>
                </a:solidFill>
              </a:rPr>
              <a:t>quick_start.py</a:t>
            </a:r>
            <a:r>
              <a:rPr lang="en-US" noProof="0" dirty="0">
                <a:solidFill>
                  <a:schemeClr val="tx2"/>
                </a:solidFill>
              </a:rPr>
              <a:t>“ (line 29-35)</a:t>
            </a:r>
            <a:endParaRPr lang="en-US" dirty="0"/>
          </a:p>
          <a:p>
            <a:r>
              <a:rPr lang="en-US" dirty="0"/>
              <a:t>The data is highly imbalanced, and while Gradient Boosting mitigates this slightly, the forming of a generalized decision boundary is difficult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3F2071F-30E0-4DD5-93B5-07811AA6C1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346619"/>
            <a:ext cx="2552400" cy="803326"/>
          </a:xfrm>
        </p:spPr>
        <p:txBody>
          <a:bodyPr/>
          <a:lstStyle/>
          <a:p>
            <a:r>
              <a:rPr lang="en-US" noProof="0" dirty="0"/>
              <a:t>Fixed Model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1A75FBE8-ADBC-47FA-A906-078861588A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1885767"/>
            <a:ext cx="2552400" cy="4356989"/>
          </a:xfrm>
        </p:spPr>
        <p:txBody>
          <a:bodyPr/>
          <a:lstStyle/>
          <a:p>
            <a:pPr lvl="4"/>
            <a:r>
              <a:rPr lang="en-US" noProof="0" dirty="0"/>
              <a:t>The model / pipeline restricts the performance</a:t>
            </a:r>
          </a:p>
          <a:p>
            <a:r>
              <a:rPr lang="en-US" noProof="0" dirty="0"/>
              <a:t>State of the art studies use more sophisticated models to evaluate bio-signals </a:t>
            </a:r>
            <a:br>
              <a:rPr lang="en-US" noProof="0" dirty="0"/>
            </a:br>
            <a:r>
              <a:rPr lang="en-US" noProof="0" dirty="0"/>
              <a:t>like [3]</a:t>
            </a:r>
          </a:p>
          <a:p>
            <a:r>
              <a:rPr lang="en-US" dirty="0"/>
              <a:t>The importance of feature extraction and selection can be minimized by using a models that can extract data themselves from raw signal or general waveform transformations </a:t>
            </a:r>
            <a:br>
              <a:rPr lang="en-US" dirty="0"/>
            </a:br>
            <a:r>
              <a:rPr lang="en-US" dirty="0"/>
              <a:t>(Like CNNs or LSTMs)</a:t>
            </a:r>
            <a:endParaRPr lang="en-US" noProof="0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1AD4A4F-DBD0-46D7-B7B5-4E09493001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346619"/>
            <a:ext cx="2552400" cy="803326"/>
          </a:xfrm>
        </p:spPr>
        <p:txBody>
          <a:bodyPr/>
          <a:lstStyle/>
          <a:p>
            <a:r>
              <a:rPr lang="en-US" noProof="0" dirty="0"/>
              <a:t>Future Research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9BE9A49-A358-4AF6-81CF-796B0443D7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1885767"/>
            <a:ext cx="2552400" cy="4356989"/>
          </a:xfrm>
        </p:spPr>
        <p:txBody>
          <a:bodyPr/>
          <a:lstStyle/>
          <a:p>
            <a:pPr lvl="1"/>
            <a:r>
              <a:rPr lang="en-US" dirty="0"/>
              <a:t>Other Models</a:t>
            </a:r>
          </a:p>
          <a:p>
            <a:pPr lvl="1"/>
            <a:r>
              <a:rPr lang="en-US" noProof="0" dirty="0"/>
              <a:t>Data Augmentation to fight imbalance in the dataset</a:t>
            </a:r>
          </a:p>
          <a:p>
            <a:pPr lvl="1"/>
            <a:r>
              <a:rPr lang="en-US" noProof="0" dirty="0"/>
              <a:t>Data Inspection and cleansing, retrieving additional data</a:t>
            </a:r>
          </a:p>
          <a:p>
            <a:pPr lvl="1"/>
            <a:r>
              <a:rPr lang="en-US" noProof="0" dirty="0"/>
              <a:t>Additional Visualizations, like extension of confusion matrix by showing different probability spaces</a:t>
            </a:r>
          </a:p>
          <a:p>
            <a:pPr lvl="1"/>
            <a:r>
              <a:rPr lang="en-US" dirty="0"/>
              <a:t>Robust filters for accurate features </a:t>
            </a:r>
            <a:br>
              <a:rPr lang="en-US" dirty="0"/>
            </a:br>
            <a:r>
              <a:rPr lang="en-US" dirty="0"/>
              <a:t>(like Kalman for HR)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04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|    16.09.2025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|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3BD15-8E84-E2A8-39BF-8B4CB7C8547D}"/>
              </a:ext>
            </a:extLst>
          </p:cNvPr>
          <p:cNvSpPr txBox="1"/>
          <p:nvPr/>
        </p:nvSpPr>
        <p:spPr>
          <a:xfrm>
            <a:off x="719400" y="1376855"/>
            <a:ext cx="10369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[1] Automated detection of severity of hypertension ECG signals using an optimal bi-orthogonal wavelet filter bank  </a:t>
            </a:r>
            <a:r>
              <a:rPr lang="en-US" noProof="0" dirty="0">
                <a:hlinkClick r:id="rId2"/>
              </a:rPr>
              <a:t>https://pubmed.ncbi.nlm.nih.gov/32768053/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[2] Systolic blood pressure estimation using ECG and PPG in patients undergoing surgery </a:t>
            </a:r>
            <a:r>
              <a:rPr lang="en-US" noProof="0" dirty="0">
                <a:hlinkClick r:id="rId3"/>
              </a:rPr>
              <a:t>https://www.sciencedirect.com/science/article/pii/S1746809422005171</a:t>
            </a:r>
            <a:endParaRPr lang="en-US" noProof="0" dirty="0"/>
          </a:p>
          <a:p>
            <a:endParaRPr lang="en-US" noProof="0" dirty="0"/>
          </a:p>
          <a:p>
            <a:r>
              <a:rPr lang="en-US" dirty="0"/>
              <a:t>[3] Enhancing ECG classification with continuous wavelet transform and multi-branch transformer </a:t>
            </a:r>
            <a:r>
              <a:rPr lang="en-US" dirty="0">
                <a:hlinkClick r:id="rId4"/>
              </a:rPr>
              <a:t>https://pubmed.ncbi.nlm.nih.gov/38434292/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81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sentationsmaster_vorlage_fai_dsens.potx" id="{4528A2E6-D469-4200-A8F2-427DA8EDF26C}" vid="{5BD7BC60-C73B-40E1-ADA1-C5E332858B9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d1c7476-f302-47ca-97a0-972f32671471}" enabled="1" method="Standard" siteId="{72e15514-5be9-46a8-8b0b-af9b1b77b3b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13233</TotalTime>
  <Words>889</Words>
  <Application>Microsoft Macintosh PowerPoint</Application>
  <PresentationFormat>Widescreen</PresentationFormat>
  <Paragraphs>122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Symbol</vt:lpstr>
      <vt:lpstr>Wingdings</vt:lpstr>
      <vt:lpstr>Office</vt:lpstr>
      <vt:lpstr>Hypertension Detection</vt:lpstr>
      <vt:lpstr>Methodology</vt:lpstr>
      <vt:lpstr>Methodology</vt:lpstr>
      <vt:lpstr>Results       (to change the version, replace “selected_features_select” in feature_comp.py)</vt:lpstr>
      <vt:lpstr>Discussion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HUG, VICTOR</dc:creator>
  <cp:lastModifiedBy>HUG, VICTOR</cp:lastModifiedBy>
  <cp:revision>32</cp:revision>
  <dcterms:created xsi:type="dcterms:W3CDTF">2025-09-04T17:19:33Z</dcterms:created>
  <dcterms:modified xsi:type="dcterms:W3CDTF">2025-09-13T21:53:25Z</dcterms:modified>
</cp:coreProperties>
</file>